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79" r:id="rId5"/>
    <p:sldId id="280" r:id="rId6"/>
    <p:sldId id="263" r:id="rId7"/>
    <p:sldId id="282" r:id="rId8"/>
    <p:sldId id="269" r:id="rId9"/>
    <p:sldId id="270" r:id="rId10"/>
    <p:sldId id="283" r:id="rId11"/>
    <p:sldId id="284" r:id="rId12"/>
    <p:sldId id="273" r:id="rId13"/>
    <p:sldId id="275" r:id="rId14"/>
    <p:sldId id="277" r:id="rId15"/>
    <p:sldId id="43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90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88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2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72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42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3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63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59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20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01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84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88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67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94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A71DB-BFD7-45E2-80D2-6675C3782229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76991B-0E98-40C8-B64C-CBC481450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3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sousa@tce.pb.gov.br" TargetMode="External"/><Relationship Id="rId2" Type="http://schemas.openxmlformats.org/officeDocument/2006/relationships/hyperlink" Target="mailto:ealbuquerque@tce.pb.gov.b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95" y="321973"/>
            <a:ext cx="6645498" cy="159714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DFB8CED9-3B02-44D8-9D53-80DD50133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485" y="2455820"/>
            <a:ext cx="9144000" cy="1655762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A importância da atuação do controle interno para a garantia da integridade dos Regimes Próprios de Previdência Social (RPPS) na gestão da folha de benefícios dos Municípios paraibanos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8794" y="4932608"/>
            <a:ext cx="102644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Autores: Eduardo Ferreira Albuquerque</a:t>
            </a:r>
          </a:p>
          <a:p>
            <a:pPr algn="just"/>
            <a:r>
              <a:rPr lang="pt-BR" sz="2400" b="1" dirty="0"/>
              <a:t>              Sara Maria Rufino de Sousa </a:t>
            </a:r>
          </a:p>
          <a:p>
            <a:pPr algn="just"/>
            <a:r>
              <a:rPr lang="pt-BR" sz="2000" b="1" dirty="0"/>
              <a:t>(Auditores de Contas Públicas do Tribunal de Contas do Estado da Paraíba – TCE PB)</a:t>
            </a:r>
          </a:p>
        </p:txBody>
      </p:sp>
    </p:spTree>
    <p:extLst>
      <p:ext uri="{BB962C8B-B14F-4D97-AF65-F5344CB8AC3E}">
        <p14:creationId xmlns:p14="http://schemas.microsoft.com/office/powerpoint/2010/main" val="261302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6177FE1-E9B7-4462-B730-178287E91C5A}"/>
              </a:ext>
            </a:extLst>
          </p:cNvPr>
          <p:cNvSpPr txBox="1">
            <a:spLocks/>
          </p:cNvSpPr>
          <p:nvPr/>
        </p:nvSpPr>
        <p:spPr>
          <a:xfrm>
            <a:off x="512466" y="419718"/>
            <a:ext cx="10841334" cy="533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>
                <a:solidFill>
                  <a:schemeClr val="tx1"/>
                </a:solidFill>
              </a:rPr>
              <a:t>Integridade dos RPPS – Folha de Benefícios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A22C33D-7FBB-48E2-84AC-C30879E8DC5B}"/>
              </a:ext>
            </a:extLst>
          </p:cNvPr>
          <p:cNvSpPr/>
          <p:nvPr/>
        </p:nvSpPr>
        <p:spPr>
          <a:xfrm>
            <a:off x="1055077" y="5572227"/>
            <a:ext cx="9646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Índice de Efetivos por Inativos/Pensionistas dos Municípios Paraibanos - Dezembro de 2018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A60F28D-55F3-4388-B60D-E5D9171EF495}"/>
              </a:ext>
            </a:extLst>
          </p:cNvPr>
          <p:cNvSpPr/>
          <p:nvPr/>
        </p:nvSpPr>
        <p:spPr>
          <a:xfrm>
            <a:off x="838200" y="6512972"/>
            <a:ext cx="7887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Dados abertos do SAGRES (http://tce.pb.gov.br/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servicos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/dados-abertos-do-sagres-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tce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pb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0D676E1-3BD5-4AD5-8114-8D3E0F6EA3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4" y="1065541"/>
            <a:ext cx="8587992" cy="45066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500351F-D18F-43E8-BC14-6DBC18861C60}"/>
              </a:ext>
            </a:extLst>
          </p:cNvPr>
          <p:cNvSpPr/>
          <p:nvPr/>
        </p:nvSpPr>
        <p:spPr>
          <a:xfrm>
            <a:off x="9365063" y="1955115"/>
            <a:ext cx="2467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Índice &lt; 3: 61,4% (43)</a:t>
            </a:r>
          </a:p>
          <a:p>
            <a:endParaRPr lang="pt-BR" sz="28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Índice&gt;5: 14,3% (10)</a:t>
            </a:r>
          </a:p>
        </p:txBody>
      </p:sp>
    </p:spTree>
    <p:extLst>
      <p:ext uri="{BB962C8B-B14F-4D97-AF65-F5344CB8AC3E}">
        <p14:creationId xmlns:p14="http://schemas.microsoft.com/office/powerpoint/2010/main" val="174598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6177FE1-E9B7-4462-B730-178287E91C5A}"/>
              </a:ext>
            </a:extLst>
          </p:cNvPr>
          <p:cNvSpPr txBox="1">
            <a:spLocks/>
          </p:cNvSpPr>
          <p:nvPr/>
        </p:nvSpPr>
        <p:spPr>
          <a:xfrm>
            <a:off x="512466" y="419718"/>
            <a:ext cx="10841334" cy="533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>
                <a:solidFill>
                  <a:schemeClr val="tx1"/>
                </a:solidFill>
              </a:rPr>
              <a:t>Integridade dos RPPS – Folha de Benefícios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A22C33D-7FBB-48E2-84AC-C30879E8DC5B}"/>
              </a:ext>
            </a:extLst>
          </p:cNvPr>
          <p:cNvSpPr/>
          <p:nvPr/>
        </p:nvSpPr>
        <p:spPr>
          <a:xfrm>
            <a:off x="1055077" y="5572227"/>
            <a:ext cx="6913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 das Receitas e Despesas Orçamentárias dos RPPS dos Municípios Paraibanos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A60F28D-55F3-4388-B60D-E5D9171EF495}"/>
              </a:ext>
            </a:extLst>
          </p:cNvPr>
          <p:cNvSpPr/>
          <p:nvPr/>
        </p:nvSpPr>
        <p:spPr>
          <a:xfrm>
            <a:off x="838200" y="6512972"/>
            <a:ext cx="7887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Dados abertos do SAGRES (http://tce.pb.gov.br/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servicos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/dados-abertos-do-sagres-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tce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pb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7C74D0-D7A9-40F4-A625-72F42E15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91" y="1425950"/>
            <a:ext cx="7005024" cy="387256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9561A0C-7C51-4257-B1DF-FB70828523C4}"/>
              </a:ext>
            </a:extLst>
          </p:cNvPr>
          <p:cNvSpPr/>
          <p:nvPr/>
        </p:nvSpPr>
        <p:spPr>
          <a:xfrm>
            <a:off x="8680832" y="1955115"/>
            <a:ext cx="3111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Déficit Orçamentário RPPS: 41% (29)</a:t>
            </a:r>
          </a:p>
          <a:p>
            <a:endParaRPr lang="pt-BR" sz="24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pt-B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0E358BD-1171-4ED7-9035-F4A2D0C77B2D}"/>
                  </a:ext>
                </a:extLst>
              </p:cNvPr>
              <p:cNvSpPr/>
              <p:nvPr/>
            </p:nvSpPr>
            <p:spPr>
              <a:xfrm>
                <a:off x="8620647" y="4442248"/>
                <a:ext cx="3094117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Folha</m:t>
                          </m:r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Benef</m:t>
                          </m:r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í</m:t>
                          </m:r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cios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Despesa</m:t>
                          </m:r>
                          <m: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𝑴𝒖𝒏𝒊𝒄</m:t>
                          </m:r>
                          <m: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í</m:t>
                          </m:r>
                          <m: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𝒑𝒊𝒐</m:t>
                          </m:r>
                        </m:den>
                      </m:f>
                      <m:r>
                        <a:rPr lang="pt-B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pt-B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pt-BR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0E358BD-1171-4ED7-9035-F4A2D0C77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647" y="4442248"/>
                <a:ext cx="3094117" cy="667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C2268B0C-42E1-4D53-ABA9-41A25B7503A1}"/>
                  </a:ext>
                </a:extLst>
              </p:cNvPr>
              <p:cNvSpPr/>
              <p:nvPr/>
            </p:nvSpPr>
            <p:spPr>
              <a:xfrm>
                <a:off x="8620647" y="3608240"/>
                <a:ext cx="3111749" cy="666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Folha</m:t>
                          </m:r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Benef</m:t>
                          </m:r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í</m:t>
                          </m:r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cios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Despesa</m:t>
                          </m:r>
                          <m: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𝑹𝑷𝑷𝑺</m:t>
                          </m:r>
                        </m:den>
                      </m:f>
                      <m:r>
                        <a:rPr lang="pt-B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𝟗𝟏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pt-B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pt-BR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C2268B0C-42E1-4D53-ABA9-41A25B750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647" y="3608240"/>
                <a:ext cx="3111749" cy="666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58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05EB9F-1386-43A0-82DB-42DB1995F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66" y="1661379"/>
            <a:ext cx="10520363" cy="4666371"/>
          </a:xfrm>
        </p:spPr>
        <p:txBody>
          <a:bodyPr>
            <a:norm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/>
              <a:t>Revisão do benefício através da inclusão de vantagens ou modificação de seus valores;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/>
              <a:t>Implantação de benefícios através da inserção de beneficiários de aposentadorias e pensão por morte;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/>
              <a:t>Exclusão de beneficiários por morte ou perda da qualidade de dependente; 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/>
              <a:t>Exclusão de descontos provenientes de consignações.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pt-BR" sz="28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pt-BR" sz="28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pt-BR" sz="28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1EE6FAE-8E13-46AB-A0AB-6707642DD5B9}"/>
              </a:ext>
            </a:extLst>
          </p:cNvPr>
          <p:cNvSpPr txBox="1">
            <a:spLocks/>
          </p:cNvSpPr>
          <p:nvPr/>
        </p:nvSpPr>
        <p:spPr>
          <a:xfrm>
            <a:off x="512466" y="419718"/>
            <a:ext cx="10841334" cy="533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>
                <a:solidFill>
                  <a:schemeClr val="tx1"/>
                </a:solidFill>
              </a:rPr>
              <a:t>Atuação do Controle Interno - Folha de Benefícios</a:t>
            </a:r>
          </a:p>
        </p:txBody>
      </p:sp>
    </p:spTree>
    <p:extLst>
      <p:ext uri="{BB962C8B-B14F-4D97-AF65-F5344CB8AC3E}">
        <p14:creationId xmlns:p14="http://schemas.microsoft.com/office/powerpoint/2010/main" val="261479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05EB9F-1386-43A0-82DB-42DB1995F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8" y="1350950"/>
            <a:ext cx="11625943" cy="53412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600" b="1" dirty="0"/>
              <a:t>Operação Conjunta: </a:t>
            </a:r>
            <a:r>
              <a:rPr lang="pt-BR" sz="2600" dirty="0"/>
              <a:t>Controladoria Geral do Município de João Pessoa (CGM); Ministério Público da Paraíba (Grupo de Atuação Especial Contra o Crime Organizado - GAECO); Polícias Civil e Militar; IPM-JP;</a:t>
            </a:r>
          </a:p>
          <a:p>
            <a:pPr marL="0" indent="0" algn="just">
              <a:buNone/>
            </a:pPr>
            <a:endParaRPr lang="pt-BR" sz="900" dirty="0"/>
          </a:p>
          <a:p>
            <a:pPr marL="0" indent="0" algn="just">
              <a:buNone/>
            </a:pPr>
            <a:endParaRPr lang="pt-BR" sz="900" dirty="0"/>
          </a:p>
          <a:p>
            <a:pPr algn="just">
              <a:spcAft>
                <a:spcPts val="1000"/>
              </a:spcAft>
            </a:pPr>
            <a:r>
              <a:rPr lang="pt-BR" sz="2600" dirty="0"/>
              <a:t>Inserção de gratificações irregulares nos pagamentos de inativos e pensionistas do instituto (dentre elas “parcela débito”) sem que os valores fossem creditados nas contas desses beneficiários; </a:t>
            </a:r>
          </a:p>
          <a:p>
            <a:pPr algn="just">
              <a:spcAft>
                <a:spcPts val="1000"/>
              </a:spcAft>
            </a:pPr>
            <a:r>
              <a:rPr lang="pt-BR" sz="2600" dirty="0"/>
              <a:t>Aumento no valor de gratificações de aposentados para que os valores fossem repassados a terceiros; </a:t>
            </a:r>
          </a:p>
          <a:p>
            <a:pPr algn="just">
              <a:spcAft>
                <a:spcPts val="1000"/>
              </a:spcAft>
            </a:pPr>
            <a:r>
              <a:rPr lang="pt-BR" sz="2600" dirty="0"/>
              <a:t>Manutenção irregular de pensionistas na folha de pagamento acima da idade limite para recebimento do benefício, com o fim de desviar estes valores.</a:t>
            </a:r>
          </a:p>
          <a:p>
            <a:pPr marL="0" indent="0" algn="just">
              <a:buNone/>
            </a:pPr>
            <a:endParaRPr lang="pt-BR" sz="900" dirty="0"/>
          </a:p>
          <a:p>
            <a:pPr marL="0" indent="0" algn="ctr">
              <a:buNone/>
            </a:pPr>
            <a:r>
              <a:rPr lang="pt-BR" sz="3200" dirty="0"/>
              <a:t>Prejuízos estimados: R$ 25 milhões</a:t>
            </a:r>
          </a:p>
          <a:p>
            <a:pPr marL="0" indent="0" algn="just">
              <a:buNone/>
            </a:pPr>
            <a:r>
              <a:rPr lang="pt-BR" sz="2400" dirty="0"/>
              <a:t>   </a:t>
            </a:r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B052091-5C1B-486F-9781-1D0807F0D6A6}"/>
              </a:ext>
            </a:extLst>
          </p:cNvPr>
          <p:cNvSpPr txBox="1">
            <a:spLocks/>
          </p:cNvSpPr>
          <p:nvPr/>
        </p:nvSpPr>
        <p:spPr>
          <a:xfrm>
            <a:off x="512466" y="419718"/>
            <a:ext cx="10841334" cy="533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>
                <a:solidFill>
                  <a:schemeClr val="tx1"/>
                </a:solidFill>
              </a:rPr>
              <a:t>Atuação do Controle Interno Municipal – Operação Parcela Débito</a:t>
            </a:r>
          </a:p>
        </p:txBody>
      </p:sp>
    </p:spTree>
    <p:extLst>
      <p:ext uri="{BB962C8B-B14F-4D97-AF65-F5344CB8AC3E}">
        <p14:creationId xmlns:p14="http://schemas.microsoft.com/office/powerpoint/2010/main" val="129757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05EB9F-1386-43A0-82DB-42DB1995F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631760"/>
            <a:ext cx="10723135" cy="49499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Ausência de Controle Interno atuante no RPPS: Risco à integridade dos RPPS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Implantação do controle interno nos RPPS ou atuação do Controle Interno municipal na área previdenciária</a:t>
            </a:r>
          </a:p>
          <a:p>
            <a:pPr marL="0" indent="0" algn="just">
              <a:buNone/>
            </a:pPr>
            <a:r>
              <a:rPr lang="pt-BR" sz="2400" dirty="0"/>
              <a:t>Atuação no controle da folha de benefícios:</a:t>
            </a:r>
          </a:p>
          <a:p>
            <a:pPr algn="just"/>
            <a:r>
              <a:rPr lang="pt-BR" sz="2000" dirty="0"/>
              <a:t>Avaliação da inclusão de beneficiários e de parcelas nos proventos dos segurados, bem como o aumento injustificado destas;</a:t>
            </a:r>
          </a:p>
          <a:p>
            <a:pPr algn="just"/>
            <a:r>
              <a:rPr lang="pt-BR" sz="2000" dirty="0"/>
              <a:t>Verificação da manutenção da qualidade de segurado do RPPS: condição de inválido, idade limite e prova de vida;</a:t>
            </a:r>
          </a:p>
          <a:p>
            <a:pPr algn="just"/>
            <a:r>
              <a:rPr lang="pt-BR" sz="2000" dirty="0"/>
              <a:t>Análise dos empréstimos consignados em folha.</a:t>
            </a: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8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E82AA12-79F5-4695-89EF-F5717CB1DB15}"/>
              </a:ext>
            </a:extLst>
          </p:cNvPr>
          <p:cNvSpPr txBox="1">
            <a:spLocks/>
          </p:cNvSpPr>
          <p:nvPr/>
        </p:nvSpPr>
        <p:spPr>
          <a:xfrm>
            <a:off x="512466" y="419718"/>
            <a:ext cx="10841334" cy="533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>
                <a:solidFill>
                  <a:schemeClr val="tx1"/>
                </a:solidFill>
              </a:rPr>
              <a:t>Importância do Controle Interno na Garantia da Integridade dos RPPS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8C8C18CB-6706-43A5-8D38-29E0B823F7A0}"/>
              </a:ext>
            </a:extLst>
          </p:cNvPr>
          <p:cNvSpPr/>
          <p:nvPr/>
        </p:nvSpPr>
        <p:spPr>
          <a:xfrm>
            <a:off x="5218444" y="2240782"/>
            <a:ext cx="877556" cy="803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41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624298" y="813916"/>
            <a:ext cx="7986714" cy="5044271"/>
          </a:xfrm>
        </p:spPr>
        <p:txBody>
          <a:bodyPr>
            <a:noAutofit/>
          </a:bodyPr>
          <a:lstStyle/>
          <a:p>
            <a:pPr algn="ctr"/>
            <a:r>
              <a:rPr lang="pt-BR" sz="8000" b="1" dirty="0">
                <a:solidFill>
                  <a:schemeClr val="tx1"/>
                </a:solidFill>
              </a:rPr>
              <a:t>Contato</a:t>
            </a:r>
            <a:br>
              <a:rPr lang="pt-BR" sz="2800" dirty="0">
                <a:solidFill>
                  <a:schemeClr val="tx1"/>
                </a:solidFill>
              </a:rPr>
            </a:b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Eduardo Ferreira Albuquerque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  <a:hlinkClick r:id="rId2"/>
              </a:rPr>
              <a:t>ealbuquerque@tce.pb.gov.br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br>
              <a:rPr lang="pt-BR" sz="2800" dirty="0">
                <a:solidFill>
                  <a:schemeClr val="tx1"/>
                </a:solidFill>
              </a:rPr>
            </a:br>
            <a:br>
              <a:rPr lang="pt-BR" sz="2400" dirty="0"/>
            </a:br>
            <a:r>
              <a:rPr lang="pt-BR" sz="2800" dirty="0">
                <a:solidFill>
                  <a:schemeClr val="tx1"/>
                </a:solidFill>
              </a:rPr>
              <a:t>Sara Maria Rufino de Sousa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  <a:hlinkClick r:id="rId3"/>
              </a:rPr>
              <a:t>ssousa@tce.pb.gov.br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br>
              <a:rPr lang="pt-BR" sz="2800" dirty="0">
                <a:solidFill>
                  <a:schemeClr val="tx1"/>
                </a:solidFill>
              </a:rPr>
            </a:b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(83) 3208-3300</a:t>
            </a:r>
          </a:p>
        </p:txBody>
      </p:sp>
    </p:spTree>
    <p:extLst>
      <p:ext uri="{BB962C8B-B14F-4D97-AF65-F5344CB8AC3E}">
        <p14:creationId xmlns:p14="http://schemas.microsoft.com/office/powerpoint/2010/main" val="386083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EB577E-85AD-4863-94A4-CE2747E8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79" y="1617270"/>
            <a:ext cx="9039422" cy="388077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chemeClr val="tx1"/>
                </a:solidFill>
              </a:rPr>
              <a:t>Panorama dos RPPS no Brasil e na Paraíba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chemeClr val="tx1"/>
                </a:solidFill>
              </a:rPr>
              <a:t>Controle Interno nos RPPS dos Municípios da Paraíba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chemeClr val="tx1"/>
                </a:solidFill>
              </a:rPr>
              <a:t>Importância da folha de benefícios para integridade dos RPPS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chemeClr val="tx1"/>
                </a:solidFill>
              </a:rPr>
              <a:t>Atuação do Controle Interno na prevenção de irregularidades na gestão da folha de benefícios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A1B9B4A-ECB3-4378-B6B0-BAFD04A7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718"/>
            <a:ext cx="10515600" cy="533654"/>
          </a:xfrm>
        </p:spPr>
        <p:txBody>
          <a:bodyPr>
            <a:normAutofit/>
          </a:bodyPr>
          <a:lstStyle/>
          <a:p>
            <a:pPr algn="ctr"/>
            <a:r>
              <a:rPr lang="pt-BR" sz="2500" b="1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2532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1277-FB7A-4EAD-8217-5601FA35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718"/>
            <a:ext cx="10515600" cy="533654"/>
          </a:xfrm>
        </p:spPr>
        <p:txBody>
          <a:bodyPr>
            <a:normAutofit/>
          </a:bodyPr>
          <a:lstStyle/>
          <a:p>
            <a:pPr algn="ctr"/>
            <a:r>
              <a:rPr lang="pt-BR" sz="2500" b="1" dirty="0">
                <a:solidFill>
                  <a:schemeClr val="tx1"/>
                </a:solidFill>
              </a:rPr>
              <a:t>Panorama dos Regimes Próprios de Previdência Social (RPPS) - Brasil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D9FE6E1-5A9A-4CAF-BF9D-9CAC0D47538B}"/>
              </a:ext>
            </a:extLst>
          </p:cNvPr>
          <p:cNvSpPr/>
          <p:nvPr/>
        </p:nvSpPr>
        <p:spPr>
          <a:xfrm>
            <a:off x="838200" y="6512972"/>
            <a:ext cx="7887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Dados Abertos da Previdência (http://www.previdencia.gov.br/dados-abertos/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estatisticas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-e-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informacoes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-dos-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rpps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/).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65395" y="5188119"/>
            <a:ext cx="774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Distribuição e Penetração dos RPPS Municipais nos Estados Brasileiros</a:t>
            </a:r>
          </a:p>
        </p:txBody>
      </p:sp>
      <p:pic>
        <p:nvPicPr>
          <p:cNvPr id="3074" name="Imagem 2">
            <a:extLst>
              <a:ext uri="{FF2B5EF4-FFF2-40B4-BE49-F238E27FC236}">
                <a16:creationId xmlns:a16="http://schemas.microsoft.com/office/drawing/2014/main" id="{0BE5B50F-BC7C-47D8-AAA0-CF3A24FC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7" y="1863810"/>
            <a:ext cx="4826388" cy="33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m 3">
            <a:extLst>
              <a:ext uri="{FF2B5EF4-FFF2-40B4-BE49-F238E27FC236}">
                <a16:creationId xmlns:a16="http://schemas.microsoft.com/office/drawing/2014/main" id="{A7A759FB-E1B7-46A4-B19B-C97A98CA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40" y="1863810"/>
            <a:ext cx="4812108" cy="33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27FFCFE-EFF8-438F-95A7-176EDF4A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363" y="2349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5D7E72C-D8A3-4BFF-9E3F-90CC82304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363" y="42325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E0EC43D6-7265-4FDD-B604-E65101ACB331}"/>
                  </a:ext>
                </a:extLst>
              </p:cNvPr>
              <p:cNvSpPr/>
              <p:nvPr/>
            </p:nvSpPr>
            <p:spPr>
              <a:xfrm>
                <a:off x="7602594" y="1353129"/>
                <a:ext cx="2424061" cy="614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2.089 </m:t>
                          </m:r>
                          <m:r>
                            <m:rPr>
                              <m:nor/>
                            </m:rPr>
                            <a:rPr lang="pt-BR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RPPS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5.568 </m:t>
                          </m:r>
                          <m:r>
                            <m:rPr>
                              <m:nor/>
                            </m:rPr>
                            <a:rPr lang="pt-BR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mun</m:t>
                          </m:r>
                          <m:r>
                            <m:rPr>
                              <m:nor/>
                            </m:rPr>
                            <a:rPr lang="pt-BR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  </m:t>
                          </m:r>
                        </m:den>
                      </m:f>
                      <m:r>
                        <a:rPr lang="pt-B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t-B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𝟑𝟕</m:t>
                      </m:r>
                      <m:r>
                        <a:rPr lang="pt-B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pt-B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pt-B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pt-BR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E0EC43D6-7265-4FDD-B604-E65101ACB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594" y="1353129"/>
                <a:ext cx="2424061" cy="614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58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9AA06E1-3BB8-4471-97A2-38D8D6F68D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1646" y="1297149"/>
            <a:ext cx="9008894" cy="482641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491277-FB7A-4EAD-8217-5601FA35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66" y="419718"/>
            <a:ext cx="10841334" cy="533654"/>
          </a:xfrm>
        </p:spPr>
        <p:txBody>
          <a:bodyPr>
            <a:normAutofit/>
          </a:bodyPr>
          <a:lstStyle/>
          <a:p>
            <a:pPr algn="ctr"/>
            <a:r>
              <a:rPr lang="pt-BR" sz="2500" b="1" dirty="0">
                <a:solidFill>
                  <a:schemeClr val="tx1"/>
                </a:solidFill>
              </a:rPr>
              <a:t>Panorama dos Regimes Próprios de Previdência Social (RPPS) - Paraíba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D9FE6E1-5A9A-4CAF-BF9D-9CAC0D47538B}"/>
              </a:ext>
            </a:extLst>
          </p:cNvPr>
          <p:cNvSpPr/>
          <p:nvPr/>
        </p:nvSpPr>
        <p:spPr>
          <a:xfrm>
            <a:off x="838200" y="6456986"/>
            <a:ext cx="7887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Dados Abertos da Previdência (http://www.previdencia.gov.br/dados-abertos/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estatisticas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-e-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informacoes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-dos-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rpps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/)  e Dados abertos do SAGRES (http://tce.pb.gov.br/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servicos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/dados-abertos-do-sagres-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tce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pb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22786" y="5992922"/>
            <a:ext cx="774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Distribuição e Penetração dos RPPS nos Municípios Paraibanos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27FFCFE-EFF8-438F-95A7-176EDF4A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363" y="2349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5D7E72C-D8A3-4BFF-9E3F-90CC82304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363" y="42325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E0EC43D6-7265-4FDD-B604-E65101ACB331}"/>
                  </a:ext>
                </a:extLst>
              </p:cNvPr>
              <p:cNvSpPr/>
              <p:nvPr/>
            </p:nvSpPr>
            <p:spPr>
              <a:xfrm>
                <a:off x="7185954" y="1228174"/>
                <a:ext cx="2226892" cy="614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70 </m:t>
                          </m:r>
                          <m:r>
                            <m:rPr>
                              <m:nor/>
                            </m:rPr>
                            <a:rPr lang="pt-BR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RPPS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223 </m:t>
                          </m:r>
                          <m: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𝒎𝒖𝒏</m:t>
                          </m:r>
                          <m:r>
                            <a:rPr lang="pt-B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den>
                      </m:f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𝟑𝟏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pt-BR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E0EC43D6-7265-4FDD-B604-E65101ACB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954" y="1228174"/>
                <a:ext cx="2226892" cy="614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5E82BC96-CF4F-4B0B-A116-BA2AF6939439}"/>
              </a:ext>
            </a:extLst>
          </p:cNvPr>
          <p:cNvSpPr/>
          <p:nvPr/>
        </p:nvSpPr>
        <p:spPr>
          <a:xfrm>
            <a:off x="8570704" y="4675891"/>
            <a:ext cx="3447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55,8 mil vínculos efetivos (54,3% do total de vínculos efetivos nos Municípios) e 24,8 mil inativos e pensionistas - dezembro de 2018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3072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1277-FB7A-4EAD-8217-5601FA35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66" y="419718"/>
            <a:ext cx="10841334" cy="533654"/>
          </a:xfrm>
        </p:spPr>
        <p:txBody>
          <a:bodyPr>
            <a:normAutofit/>
          </a:bodyPr>
          <a:lstStyle/>
          <a:p>
            <a:pPr algn="ctr"/>
            <a:r>
              <a:rPr lang="pt-BR" sz="2500" b="1" dirty="0">
                <a:solidFill>
                  <a:schemeClr val="tx1"/>
                </a:solidFill>
              </a:rPr>
              <a:t>Panorama dos Regimes Próprios de Previdência Social (RPPS) - Paraíba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D9FE6E1-5A9A-4CAF-BF9D-9CAC0D47538B}"/>
              </a:ext>
            </a:extLst>
          </p:cNvPr>
          <p:cNvSpPr/>
          <p:nvPr/>
        </p:nvSpPr>
        <p:spPr>
          <a:xfrm>
            <a:off x="838200" y="6512972"/>
            <a:ext cx="7887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Dados abertos do SAGRES (http://tce.pb.gov.br/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servicos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/dados-abertos-do-sagres-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tce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pb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e IBGE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27FFCFE-EFF8-438F-95A7-176EDF4A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363" y="2349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5D7E72C-D8A3-4BFF-9E3F-90CC82304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363" y="42325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0866967-736D-479A-AA4C-B15A715C8022}"/>
              </a:ext>
            </a:extLst>
          </p:cNvPr>
          <p:cNvSpPr/>
          <p:nvPr/>
        </p:nvSpPr>
        <p:spPr>
          <a:xfrm>
            <a:off x="881264" y="1097801"/>
            <a:ext cx="4793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Distribuição dos RPPS por Faixa Populacional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6F2B0F6-D2E3-488F-81EE-18107DB2497F}"/>
              </a:ext>
            </a:extLst>
          </p:cNvPr>
          <p:cNvSpPr/>
          <p:nvPr/>
        </p:nvSpPr>
        <p:spPr>
          <a:xfrm>
            <a:off x="881264" y="3760408"/>
            <a:ext cx="10444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Participação dos Segurados do RPPS na População dos Municípios - dezembro de 2018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EED3C23-569F-4215-8E03-27E7B71D3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92513"/>
              </p:ext>
            </p:extLst>
          </p:nvPr>
        </p:nvGraphicFramePr>
        <p:xfrm>
          <a:off x="908975" y="1511476"/>
          <a:ext cx="8596312" cy="1951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2953">
                  <a:extLst>
                    <a:ext uri="{9D8B030D-6E8A-4147-A177-3AD203B41FA5}">
                      <a16:colId xmlns:a16="http://schemas.microsoft.com/office/drawing/2014/main" val="2658653474"/>
                    </a:ext>
                  </a:extLst>
                </a:gridCol>
                <a:gridCol w="2286619">
                  <a:extLst>
                    <a:ext uri="{9D8B030D-6E8A-4147-A177-3AD203B41FA5}">
                      <a16:colId xmlns:a16="http://schemas.microsoft.com/office/drawing/2014/main" val="509222980"/>
                    </a:ext>
                  </a:extLst>
                </a:gridCol>
                <a:gridCol w="1609230">
                  <a:extLst>
                    <a:ext uri="{9D8B030D-6E8A-4147-A177-3AD203B41FA5}">
                      <a16:colId xmlns:a16="http://schemas.microsoft.com/office/drawing/2014/main" val="3844563289"/>
                    </a:ext>
                  </a:extLst>
                </a:gridCol>
                <a:gridCol w="1607510">
                  <a:extLst>
                    <a:ext uri="{9D8B030D-6E8A-4147-A177-3AD203B41FA5}">
                      <a16:colId xmlns:a16="http://schemas.microsoft.com/office/drawing/2014/main" val="58246137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População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Municípios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RPPS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205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Acima de 50 mil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90,0%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9957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Entre 20 e 50 mil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50,0%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1592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Entre 10 e 20 mil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42,6%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574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Entre 5 e 10 mil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26,9%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7515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Até 5 mil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11,8%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3754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Total Geral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223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31,4%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083104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CAE48C6-A518-4BBA-A852-915D8F1E4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92503"/>
              </p:ext>
            </p:extLst>
          </p:nvPr>
        </p:nvGraphicFramePr>
        <p:xfrm>
          <a:off x="919023" y="4204121"/>
          <a:ext cx="8596312" cy="195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747">
                  <a:extLst>
                    <a:ext uri="{9D8B030D-6E8A-4147-A177-3AD203B41FA5}">
                      <a16:colId xmlns:a16="http://schemas.microsoft.com/office/drawing/2014/main" val="1174031981"/>
                    </a:ext>
                  </a:extLst>
                </a:gridCol>
                <a:gridCol w="1790110">
                  <a:extLst>
                    <a:ext uri="{9D8B030D-6E8A-4147-A177-3AD203B41FA5}">
                      <a16:colId xmlns:a16="http://schemas.microsoft.com/office/drawing/2014/main" val="958073812"/>
                    </a:ext>
                  </a:extLst>
                </a:gridCol>
                <a:gridCol w="1678336">
                  <a:extLst>
                    <a:ext uri="{9D8B030D-6E8A-4147-A177-3AD203B41FA5}">
                      <a16:colId xmlns:a16="http://schemas.microsoft.com/office/drawing/2014/main" val="4111439544"/>
                    </a:ext>
                  </a:extLst>
                </a:gridCol>
                <a:gridCol w="1678336">
                  <a:extLst>
                    <a:ext uri="{9D8B030D-6E8A-4147-A177-3AD203B41FA5}">
                      <a16:colId xmlns:a16="http://schemas.microsoft.com/office/drawing/2014/main" val="947190466"/>
                    </a:ext>
                  </a:extLst>
                </a:gridCol>
                <a:gridCol w="945783">
                  <a:extLst>
                    <a:ext uri="{9D8B030D-6E8A-4147-A177-3AD203B41FA5}">
                      <a16:colId xmlns:a16="http://schemas.microsoft.com/office/drawing/2014/main" val="32048270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Faixa Populacional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RPPS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População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Segurados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574880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Acima de 50 mil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1.786.527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45.173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2,5%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774125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Entre 20 e 50 mil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319.676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12.602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3,9%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552147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Entre 10 e 20 mil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330.483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14.690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4,4%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429183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Entre 5 e 10 mil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124.110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6.060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4,9%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95724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Até 5 mil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29.440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2.134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7,2%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19474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Total Geral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2.590.236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80.659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3,1%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54168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50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C3EE143-B0FB-4804-8A0D-D3C1CF79186D}"/>
              </a:ext>
            </a:extLst>
          </p:cNvPr>
          <p:cNvSpPr txBox="1">
            <a:spLocks/>
          </p:cNvSpPr>
          <p:nvPr/>
        </p:nvSpPr>
        <p:spPr>
          <a:xfrm>
            <a:off x="512466" y="419718"/>
            <a:ext cx="10841334" cy="533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>
                <a:solidFill>
                  <a:schemeClr val="tx1"/>
                </a:solidFill>
              </a:rPr>
              <a:t>Controle Interno – Municípios da Paraíba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8A679DC-E100-4633-99C3-A34DF3BDA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5" y="1043807"/>
            <a:ext cx="7982870" cy="51546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87E5484-DB53-432A-996B-883A7B19C5E2}"/>
              </a:ext>
            </a:extLst>
          </p:cNvPr>
          <p:cNvSpPr/>
          <p:nvPr/>
        </p:nvSpPr>
        <p:spPr>
          <a:xfrm>
            <a:off x="838199" y="6438282"/>
            <a:ext cx="9692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Pesquisa de Controle Interno Municipal 2018 (http://www.foccopb.gov.br/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index.php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/controle-interno/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publicacoes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/20205) e 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Dados abertos do SAGRES (http://tce.pb.gov.br/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servicos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/dados-abertos-do-sagres-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tce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pb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DB90886-920E-40F7-8F2E-EB2948B3254B}"/>
              </a:ext>
            </a:extLst>
          </p:cNvPr>
          <p:cNvSpPr/>
          <p:nvPr/>
        </p:nvSpPr>
        <p:spPr>
          <a:xfrm>
            <a:off x="8782259" y="1874728"/>
            <a:ext cx="30546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Afirmam possuir Controle Interno: 36,3% (81)</a:t>
            </a:r>
          </a:p>
          <a:p>
            <a:endParaRPr lang="pt-BR" sz="28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Cargos relativos ao Controle Interno: 43,5% (97)</a:t>
            </a:r>
          </a:p>
        </p:txBody>
      </p:sp>
    </p:spTree>
    <p:extLst>
      <p:ext uri="{BB962C8B-B14F-4D97-AF65-F5344CB8AC3E}">
        <p14:creationId xmlns:p14="http://schemas.microsoft.com/office/powerpoint/2010/main" val="102659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C3EE143-B0FB-4804-8A0D-D3C1CF79186D}"/>
              </a:ext>
            </a:extLst>
          </p:cNvPr>
          <p:cNvSpPr txBox="1">
            <a:spLocks/>
          </p:cNvSpPr>
          <p:nvPr/>
        </p:nvSpPr>
        <p:spPr>
          <a:xfrm>
            <a:off x="512466" y="419718"/>
            <a:ext cx="10841334" cy="533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>
                <a:solidFill>
                  <a:schemeClr val="tx1"/>
                </a:solidFill>
              </a:rPr>
              <a:t>Controle Interno – Municípios da Paraíba com RPPS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7E5484-DB53-432A-996B-883A7B19C5E2}"/>
              </a:ext>
            </a:extLst>
          </p:cNvPr>
          <p:cNvSpPr/>
          <p:nvPr/>
        </p:nvSpPr>
        <p:spPr>
          <a:xfrm>
            <a:off x="324896" y="6396335"/>
            <a:ext cx="11028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Pesquisa de Controle Interno Municipal 2018 (http://www.foccopb.gov.br/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index.php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/controle-interno/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publicacoes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/20205), Dados Abertos da Previdência (http://www.previdencia.gov.br/dados-abertos/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estatisticas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-e-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informacoes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-dos-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rpps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/) e Dados abertos do SAGRES (http://tce.pb.gov.br/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servicos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/dados-abertos-do-sagres-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tce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pb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DB90886-920E-40F7-8F2E-EB2948B3254B}"/>
              </a:ext>
            </a:extLst>
          </p:cNvPr>
          <p:cNvSpPr/>
          <p:nvPr/>
        </p:nvSpPr>
        <p:spPr>
          <a:xfrm>
            <a:off x="8580664" y="1705477"/>
            <a:ext cx="32958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Possuem Controle Interno: 41% (29) </a:t>
            </a:r>
          </a:p>
          <a:p>
            <a:endParaRPr lang="pt-BR" sz="2800" b="1" i="1" dirty="0">
              <a:latin typeface="Times New Roman" panose="02020603050405020304" pitchFamily="18" charset="0"/>
            </a:endParaRPr>
          </a:p>
          <a:p>
            <a:r>
              <a:rPr lang="pt-BR" sz="2800" b="1" i="1" dirty="0">
                <a:latin typeface="Times New Roman" panose="02020603050405020304" pitchFamily="18" charset="0"/>
              </a:rPr>
              <a:t>Atuam na área do RPPS 20% (14):</a:t>
            </a:r>
            <a:endParaRPr lang="pt-BR" sz="2800" b="1" i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B2740E-4C5E-4E40-8098-AC1F78851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7" y="1045663"/>
            <a:ext cx="8023564" cy="51613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0F0BA82-FC45-450F-9E5C-6C6A1F8EC743}"/>
              </a:ext>
            </a:extLst>
          </p:cNvPr>
          <p:cNvSpPr/>
          <p:nvPr/>
        </p:nvSpPr>
        <p:spPr>
          <a:xfrm>
            <a:off x="6903219" y="4259235"/>
            <a:ext cx="56259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Apenas três Unidades Gestoras de RPPS possuem cargos relativos a Controle Interno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92973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05EB9F-1386-43A0-82DB-42DB1995F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28" y="1345258"/>
            <a:ext cx="11545843" cy="500301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chemeClr val="tx1"/>
                </a:solidFill>
              </a:rPr>
              <a:t>Plano de Ação </a:t>
            </a:r>
            <a:r>
              <a:rPr lang="pt-BR" sz="2400" dirty="0">
                <a:solidFill>
                  <a:schemeClr val="tx1"/>
                </a:solidFill>
              </a:rPr>
              <a:t>- Auditoria Coordenada em Regimes Próprios de Previdência Social:</a:t>
            </a:r>
          </a:p>
          <a:p>
            <a:pPr marL="0" indent="0">
              <a:spcBef>
                <a:spcPts val="0"/>
              </a:spcBef>
              <a:buNone/>
            </a:pPr>
            <a:endParaRPr lang="pt-BR" sz="11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tx1"/>
                </a:solidFill>
              </a:rPr>
              <a:t>propor ao Poder Executivo, </a:t>
            </a:r>
            <a:r>
              <a:rPr lang="pt-BR" sz="2400" b="1" dirty="0">
                <a:solidFill>
                  <a:schemeClr val="tx1"/>
                </a:solidFill>
              </a:rPr>
              <a:t>quando da criação de Controle Interno no município</a:t>
            </a:r>
            <a:r>
              <a:rPr lang="pt-BR" sz="2400" dirty="0">
                <a:solidFill>
                  <a:schemeClr val="tx1"/>
                </a:solidFill>
              </a:rPr>
              <a:t>, a </a:t>
            </a:r>
            <a:r>
              <a:rPr lang="pt-BR" sz="2400" b="1" dirty="0">
                <a:solidFill>
                  <a:schemeClr val="tx1"/>
                </a:solidFill>
              </a:rPr>
              <a:t>inclusão de atribuições com relação ao RPPS</a:t>
            </a:r>
            <a:r>
              <a:rPr lang="pt-BR" sz="2400" dirty="0">
                <a:solidFill>
                  <a:schemeClr val="tx1"/>
                </a:solidFill>
              </a:rPr>
              <a:t>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tx1"/>
                </a:solidFill>
              </a:rPr>
              <a:t>providenciar a adoção de </a:t>
            </a:r>
            <a:r>
              <a:rPr lang="pt-BR" sz="2400" b="1" dirty="0">
                <a:solidFill>
                  <a:schemeClr val="tx1"/>
                </a:solidFill>
              </a:rPr>
              <a:t>sistema informatizado </a:t>
            </a:r>
            <a:r>
              <a:rPr lang="pt-BR" sz="2400" dirty="0">
                <a:solidFill>
                  <a:schemeClr val="tx1"/>
                </a:solidFill>
              </a:rPr>
              <a:t>legalmente preparado para </a:t>
            </a:r>
            <a:r>
              <a:rPr lang="pt-BR" sz="2400" b="1" dirty="0">
                <a:solidFill>
                  <a:schemeClr val="tx1"/>
                </a:solidFill>
              </a:rPr>
              <a:t>implementação do controle interno</a:t>
            </a:r>
            <a:r>
              <a:rPr lang="pt-BR" sz="2400" dirty="0">
                <a:solidFill>
                  <a:schemeClr val="tx1"/>
                </a:solidFill>
              </a:rPr>
              <a:t>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tx1"/>
                </a:solidFill>
              </a:rPr>
              <a:t>oficiar ao Poder Executivo para que </a:t>
            </a:r>
            <a:r>
              <a:rPr lang="pt-BR" sz="2400" b="1" dirty="0">
                <a:solidFill>
                  <a:schemeClr val="tx1"/>
                </a:solidFill>
              </a:rPr>
              <a:t>atribua ao Controle Interno do município </a:t>
            </a:r>
            <a:r>
              <a:rPr lang="pt-BR" sz="2400" dirty="0">
                <a:solidFill>
                  <a:schemeClr val="tx1"/>
                </a:solidFill>
              </a:rPr>
              <a:t>também </a:t>
            </a:r>
            <a:r>
              <a:rPr lang="pt-BR" sz="2400" b="1" dirty="0">
                <a:solidFill>
                  <a:schemeClr val="tx1"/>
                </a:solidFill>
              </a:rPr>
              <a:t>o controle interno do RPPS</a:t>
            </a:r>
            <a:r>
              <a:rPr lang="pt-BR" sz="2400" dirty="0">
                <a:solidFill>
                  <a:schemeClr val="tx1"/>
                </a:solidFill>
              </a:rPr>
              <a:t>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tx1"/>
                </a:solidFill>
              </a:rPr>
              <a:t>estabelecer </a:t>
            </a:r>
            <a:r>
              <a:rPr lang="pt-BR" sz="2400" b="1" dirty="0">
                <a:solidFill>
                  <a:schemeClr val="tx1"/>
                </a:solidFill>
              </a:rPr>
              <a:t>parceria com o órgão de controle interno da Prefeitura do município</a:t>
            </a:r>
            <a:r>
              <a:rPr lang="pt-BR" sz="2400" dirty="0">
                <a:solidFill>
                  <a:schemeClr val="tx1"/>
                </a:solidFill>
              </a:rPr>
              <a:t>, para trocar de informações e conhecimento.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0A6CF26-72F2-4805-B3A2-4A9133D3285E}"/>
              </a:ext>
            </a:extLst>
          </p:cNvPr>
          <p:cNvSpPr txBox="1">
            <a:spLocks/>
          </p:cNvSpPr>
          <p:nvPr/>
        </p:nvSpPr>
        <p:spPr>
          <a:xfrm>
            <a:off x="512466" y="419718"/>
            <a:ext cx="10841334" cy="533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>
                <a:solidFill>
                  <a:schemeClr val="tx1"/>
                </a:solidFill>
              </a:rPr>
              <a:t>Controle Interno – Municípios da Paraíba com RPPS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384D382-BC50-43D0-B7A8-2E4EDF695440}"/>
              </a:ext>
            </a:extLst>
          </p:cNvPr>
          <p:cNvSpPr/>
          <p:nvPr/>
        </p:nvSpPr>
        <p:spPr>
          <a:xfrm>
            <a:off x="838200" y="6512972"/>
            <a:ext cx="7887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https://tramita.tce.pb.gov.br/tramita/pages/main.jsf - Processo TC nº 16017/2015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6177FE1-E9B7-4462-B730-178287E91C5A}"/>
              </a:ext>
            </a:extLst>
          </p:cNvPr>
          <p:cNvSpPr txBox="1">
            <a:spLocks/>
          </p:cNvSpPr>
          <p:nvPr/>
        </p:nvSpPr>
        <p:spPr>
          <a:xfrm>
            <a:off x="512466" y="419718"/>
            <a:ext cx="10841334" cy="533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>
                <a:solidFill>
                  <a:schemeClr val="tx1"/>
                </a:solidFill>
              </a:rPr>
              <a:t>Integridade dos RPPS – Folha de Benefícios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43902E1-8F15-41F0-B650-28B9D8C6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27" y="1426867"/>
            <a:ext cx="8371447" cy="3977985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2A22C33D-7FBB-48E2-84AC-C30879E8DC5B}"/>
              </a:ext>
            </a:extLst>
          </p:cNvPr>
          <p:cNvSpPr/>
          <p:nvPr/>
        </p:nvSpPr>
        <p:spPr>
          <a:xfrm>
            <a:off x="1055077" y="5572227"/>
            <a:ext cx="8661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 dos Servidores Ativos e Inativos/Pensionistas nos Municípios Paraibanos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A60F28D-55F3-4388-B60D-E5D9171EF495}"/>
              </a:ext>
            </a:extLst>
          </p:cNvPr>
          <p:cNvSpPr/>
          <p:nvPr/>
        </p:nvSpPr>
        <p:spPr>
          <a:xfrm>
            <a:off x="838200" y="6512972"/>
            <a:ext cx="7887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Dados abertos do SAGRES (http://tce.pb.gov.br/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servicos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/dados-abertos-do-sagres-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tce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pb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203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362</TotalTime>
  <Words>1149</Words>
  <Application>Microsoft Office PowerPoint</Application>
  <PresentationFormat>Widescreen</PresentationFormat>
  <Paragraphs>151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Trebuchet MS</vt:lpstr>
      <vt:lpstr>Wingdings 3</vt:lpstr>
      <vt:lpstr>Facetado</vt:lpstr>
      <vt:lpstr>Apresentação do PowerPoint</vt:lpstr>
      <vt:lpstr>Agenda</vt:lpstr>
      <vt:lpstr>Panorama dos Regimes Próprios de Previdência Social (RPPS) - Brasil</vt:lpstr>
      <vt:lpstr>Panorama dos Regimes Próprios de Previdência Social (RPPS) - Paraíba</vt:lpstr>
      <vt:lpstr>Panorama dos Regimes Próprios de Previdência Social (RPPS) - Paraíba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Contato  Eduardo Ferreira Albuquerque ealbuquerque@tce.pb.gov.br   Sara Maria Rufino de Sousa ssousa@tce.pb.gov.br   (83) 3208-3300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 Maria Rufino de Sousa</dc:creator>
  <cp:lastModifiedBy>Eduardo Albuquerque</cp:lastModifiedBy>
  <cp:revision>43</cp:revision>
  <dcterms:created xsi:type="dcterms:W3CDTF">2019-06-03T10:25:12Z</dcterms:created>
  <dcterms:modified xsi:type="dcterms:W3CDTF">2019-06-26T20:17:43Z</dcterms:modified>
</cp:coreProperties>
</file>